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83" r:id="rId20"/>
    <p:sldId id="273" r:id="rId21"/>
    <p:sldId id="274" r:id="rId22"/>
    <p:sldId id="285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0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9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7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4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7B0C-D02B-441F-819D-CB89BD0C7E3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Infiltration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Double ring </a:t>
            </a:r>
            <a:r>
              <a:rPr lang="en-US" sz="3000" dirty="0" err="1"/>
              <a:t>infiltrometer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/>
            <a:endParaRPr lang="en-US" sz="3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276600"/>
            <a:ext cx="6264204" cy="302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7D9861-BE95-4099-BC6B-00BE82F06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599"/>
            <a:ext cx="2993409" cy="30712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/>
              <a:t>A double ring </a:t>
            </a:r>
            <a:r>
              <a:rPr lang="en-US" sz="3000" dirty="0" err="1"/>
              <a:t>infiltrometer</a:t>
            </a:r>
            <a:r>
              <a:rPr lang="en-US" sz="3000" dirty="0"/>
              <a:t> consists of two rings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The two rings (22.5 to 90 cm diameter) are driven into the ground by a driving plate and hammer, to depth of 15 cm.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After driving is over, any disturbed soil adjacent to the sides tamped with a metal temper.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Point gauges are fixed in the center of the rings and in the annular space between the two rings.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/>
              <a:t>Water is poured into the rings to maintain the desired depth (2.5 to 15 cm with a minimum of 5 mm) and the water added to maintain the original constant depth at regular time intervals (after the commencement of the experiment) of 5, 10, 15, 20, 30, 40, 60 min, etc.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Up to a period of at least 6 hours is noted and the results are plotted as infiltration rate in cm/hr vs. time in minutes.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10905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Example:  In a double ring </a:t>
            </a:r>
            <a:r>
              <a:rPr lang="en-US" sz="3200" dirty="0" err="1"/>
              <a:t>infiltrometer</a:t>
            </a:r>
            <a:r>
              <a:rPr lang="en-US" sz="3200" dirty="0"/>
              <a:t> test, a constant  depth of 100 mm was restored at every time interval the level dropped as given below: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200400"/>
          <a:ext cx="838199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Time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Depth of water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4724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itchFamily="34" charset="0"/>
              <a:buChar char="•"/>
            </a:pPr>
            <a:r>
              <a:rPr lang="en-US" sz="2800" dirty="0"/>
              <a:t>Establish the infiltration equation of the form developed by Horton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65532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Plot on semi-log paper ‘ t vs. log (f-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32068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1143000"/>
          <a:ext cx="4114800" cy="527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2108160" imgH="2705040" progId="Equation.KSEE3">
                  <p:embed/>
                </p:oleObj>
              </mc:Choice>
              <mc:Fallback>
                <p:oleObj name="Equation" r:id="rId3" imgW="2108160" imgH="2705040" progId="Equation.KSEE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4114800" cy="5279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E2BDE7E-F1AE-4614-8D7D-1027FE210DD9}"/>
              </a:ext>
            </a:extLst>
          </p:cNvPr>
          <p:cNvSpPr txBox="1"/>
          <p:nvPr/>
        </p:nvSpPr>
        <p:spPr>
          <a:xfrm>
            <a:off x="381000" y="4724400"/>
            <a:ext cx="4419600" cy="1698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l" rtl="0">
              <a:buFontTx/>
              <a:buChar char="-"/>
            </a:pPr>
            <a:r>
              <a:rPr lang="en-US" b="1" dirty="0"/>
              <a:t>Example : </a:t>
            </a:r>
          </a:p>
          <a:p>
            <a:pPr algn="l" rtl="0">
              <a:buFontTx/>
              <a:buChar char="-"/>
            </a:pPr>
            <a:endParaRPr lang="en-US" b="1" i="1" dirty="0"/>
          </a:p>
          <a:p>
            <a:pPr marL="0" indent="0" algn="l" rtl="0">
              <a:buNone/>
            </a:pPr>
            <a:r>
              <a:rPr lang="en-US" dirty="0"/>
              <a:t>For a small catchment, the infiltration rate at the beginning of rain was observed to be 90 mm/</a:t>
            </a:r>
            <a:r>
              <a:rPr lang="en-US" dirty="0" err="1"/>
              <a:t>hr</a:t>
            </a:r>
            <a:r>
              <a:rPr lang="en-US" dirty="0"/>
              <a:t> and decreased exponentially to a constant rate of 8 mm/</a:t>
            </a:r>
            <a:r>
              <a:rPr lang="en-US" dirty="0" err="1"/>
              <a:t>hr</a:t>
            </a:r>
            <a:r>
              <a:rPr lang="en-US" dirty="0"/>
              <a:t> after 2.30 hr. The total infiltration during 2.30 </a:t>
            </a:r>
            <a:r>
              <a:rPr lang="en-US" dirty="0" err="1"/>
              <a:t>hr</a:t>
            </a:r>
            <a:r>
              <a:rPr lang="en-US" dirty="0"/>
              <a:t> was 50 mm. Develop the Horton’s equation for the infiltration rate at any time t&lt; 2.30 </a:t>
            </a:r>
            <a:r>
              <a:rPr lang="en-US" dirty="0" err="1"/>
              <a:t>hr</a:t>
            </a: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747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Horton equation is : </a:t>
            </a:r>
            <a:endParaRPr lang="ar-IQ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524"/>
              </p:ext>
            </p:extLst>
          </p:nvPr>
        </p:nvGraphicFramePr>
        <p:xfrm>
          <a:off x="1447800" y="1371600"/>
          <a:ext cx="6096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3" imgW="1269449" imgH="241195" progId="Equation.KSEE3">
                  <p:embed/>
                </p:oleObj>
              </mc:Choice>
              <mc:Fallback>
                <p:oleObj name="Equation" r:id="rId3" imgW="1269449" imgH="241195" progId="Equation.KSEE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0960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177474"/>
              </p:ext>
            </p:extLst>
          </p:nvPr>
        </p:nvGraphicFramePr>
        <p:xfrm>
          <a:off x="1676400" y="2667000"/>
          <a:ext cx="2576513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667000"/>
                        <a:ext cx="2576513" cy="152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68366"/>
              </p:ext>
            </p:extLst>
          </p:nvPr>
        </p:nvGraphicFramePr>
        <p:xfrm>
          <a:off x="703263" y="4391025"/>
          <a:ext cx="75850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7" imgW="2082600" imgH="215640" progId="Equation.3">
                  <p:embed/>
                </p:oleObj>
              </mc:Choice>
              <mc:Fallback>
                <p:oleObj name="Equation" r:id="rId7" imgW="20826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3263" y="4391025"/>
                        <a:ext cx="7585075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49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Water entering the soil at the ground surface </a:t>
            </a:r>
          </a:p>
          <a:p>
            <a:endParaRPr lang="en-US" sz="3200" dirty="0"/>
          </a:p>
          <a:p>
            <a:r>
              <a:rPr lang="en-US" sz="3200" dirty="0"/>
              <a:t>It replenishes the soil moisture deficiency and the excess moves downward by force of gravity called deep seepage or percolation and builds up the ground  water table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 index</a:t>
            </a:r>
          </a:p>
          <a:p>
            <a:endParaRPr lang="en-US" sz="3200" dirty="0"/>
          </a:p>
          <a:p>
            <a:r>
              <a:rPr lang="en-US" sz="3200" dirty="0"/>
              <a:t>It is the most commonly used method for determination of loss of rainwater due to abstraction. </a:t>
            </a:r>
          </a:p>
          <a:p>
            <a:endParaRPr lang="en-US" sz="3200" dirty="0"/>
          </a:p>
          <a:p>
            <a:r>
              <a:rPr lang="en-US" sz="3200" dirty="0"/>
              <a:t>The method assumes a constant value for the intake rate of rainwater into the soil for the full duration of the storm. </a:t>
            </a:r>
          </a:p>
          <a:p>
            <a:r>
              <a:rPr lang="en-US" sz="3200" dirty="0"/>
              <a:t>There are three types of infiltration indices: </a:t>
            </a:r>
          </a:p>
          <a:p>
            <a:r>
              <a:rPr lang="en-US" sz="3200" dirty="0"/>
              <a:t>(</a:t>
            </a:r>
            <a:r>
              <a:rPr lang="en-US" sz="3200" i="1" dirty="0"/>
              <a:t>i</a:t>
            </a:r>
            <a:r>
              <a:rPr lang="en-US" sz="3200" dirty="0"/>
              <a:t>) φ-index (</a:t>
            </a:r>
            <a:r>
              <a:rPr lang="en-US" sz="3200" i="1" dirty="0"/>
              <a:t>ii</a:t>
            </a:r>
            <a:r>
              <a:rPr lang="en-US" sz="3200" dirty="0"/>
              <a:t>) </a:t>
            </a:r>
            <a:r>
              <a:rPr lang="en-US" sz="3200" i="1" dirty="0"/>
              <a:t>W</a:t>
            </a:r>
            <a:r>
              <a:rPr lang="en-US" sz="3200" dirty="0"/>
              <a:t>-index (</a:t>
            </a:r>
            <a:r>
              <a:rPr lang="en-US" sz="3200" i="1" dirty="0"/>
              <a:t>iii</a:t>
            </a:r>
            <a:r>
              <a:rPr lang="en-US" sz="3200" dirty="0"/>
              <a:t>) </a:t>
            </a:r>
            <a:r>
              <a:rPr lang="en-US" sz="3200" i="1" dirty="0" err="1"/>
              <a:t>fave</a:t>
            </a:r>
            <a:r>
              <a:rPr lang="en-US" sz="3200" dirty="0"/>
              <a:t>-index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infiltration index is also called the </a:t>
            </a:r>
            <a:r>
              <a:rPr lang="en-US" sz="3200" dirty="0">
                <a:sym typeface="Symbol"/>
              </a:rPr>
              <a:t> index. </a:t>
            </a:r>
          </a:p>
          <a:p>
            <a:r>
              <a:rPr lang="en-US" sz="3200" dirty="0">
                <a:sym typeface="Symbol"/>
              </a:rPr>
              <a:t>The  index gives the index of the average abstraction of rainwater.</a:t>
            </a:r>
          </a:p>
          <a:p>
            <a:endParaRPr lang="en-US" sz="3200" dirty="0">
              <a:sym typeface="Symbol"/>
            </a:endParaRPr>
          </a:p>
          <a:p>
            <a:r>
              <a:rPr lang="en-US" sz="2800" dirty="0"/>
              <a:t>The φ-index is defined as that rate of rainfall above which the rainfall volume equals the runoff volume. The φ-index is relatively simple and all losses due to infiltration, interception and depression storage (</a:t>
            </a:r>
            <a:r>
              <a:rPr lang="en-US" sz="2800" i="1" dirty="0"/>
              <a:t>i.e., </a:t>
            </a:r>
            <a:r>
              <a:rPr lang="en-US" sz="2800" dirty="0"/>
              <a:t>storage in pits and ponds) </a:t>
            </a:r>
            <a:r>
              <a:rPr lang="en-US" sz="2800" dirty="0">
                <a:sym typeface="Symbol"/>
              </a:rPr>
              <a:t> </a:t>
            </a:r>
          </a:p>
          <a:p>
            <a:endParaRPr lang="en-US" sz="3200" dirty="0">
              <a:sym typeface="Symbol"/>
            </a:endParaRPr>
          </a:p>
          <a:p>
            <a:r>
              <a:rPr lang="en-US" sz="2800" dirty="0">
                <a:sym typeface="Symbol"/>
              </a:rPr>
              <a:t>The remaining volume of rainfall, which flows out as surface runoff is called the excess rainfall volume. 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324600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915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Procedure for determination of the </a:t>
            </a:r>
            <a:r>
              <a:rPr lang="en-US" sz="3200" dirty="0">
                <a:sym typeface="Symbol"/>
              </a:rPr>
              <a:t> index</a:t>
            </a:r>
          </a:p>
          <a:p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Draw the hyetograph of the storm rainfall and compute the total volume of rainfall.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Compute the excess runoff volume from the storm hydrograph by separating the base flow from it.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Subtract (2) from (1) to determine the total intake of rainwater into the soil. 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Procedure for determination of the </a:t>
            </a:r>
            <a:r>
              <a:rPr lang="en-US" sz="3200" dirty="0">
                <a:sym typeface="Symbol"/>
              </a:rPr>
              <a:t> index</a:t>
            </a:r>
          </a:p>
          <a:p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>
                <a:sym typeface="Symbol"/>
              </a:rPr>
              <a:t>Divide the value at (3) with the effective rainfall period to get the  index (cm/hr)</a:t>
            </a:r>
          </a:p>
          <a:p>
            <a:pPr marL="514350" indent="-514350">
              <a:buFont typeface="+mj-lt"/>
              <a:buAutoNum type="arabicPeriod" startAt="4"/>
            </a:pPr>
            <a:endParaRPr lang="en-US" sz="3200" dirty="0">
              <a:sym typeface="Symbol"/>
            </a:endParaRPr>
          </a:p>
          <a:p>
            <a:pPr marL="514350" indent="-514350"/>
            <a:r>
              <a:rPr lang="en-US" sz="3200" dirty="0">
                <a:sym typeface="Symbol"/>
              </a:rPr>
              <a:t> Index (cm/hr)=(total intake of water into the soil/ effective rainfall period)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Example :</a:t>
            </a:r>
          </a:p>
          <a:p>
            <a:r>
              <a:rPr lang="en-US" sz="3200" dirty="0">
                <a:sym typeface="Symbol"/>
              </a:rPr>
              <a:t>A storm with 20 cm of precipitation produced a surface runoff of 11.6 cm. estimate the  index of the storm if the data recorded is as follows: </a:t>
            </a:r>
          </a:p>
          <a:p>
            <a:endParaRPr lang="en-US" sz="3200" dirty="0">
              <a:sym typeface="Symbol"/>
            </a:endParaRP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94462"/>
              </p:ext>
            </p:extLst>
          </p:nvPr>
        </p:nvGraphicFramePr>
        <p:xfrm>
          <a:off x="457200" y="3200400"/>
          <a:ext cx="8077199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Time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Incremental rainfall per hour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1.0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Solution :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Infiltration of the rainwater into the soil </a:t>
            </a:r>
          </a:p>
          <a:p>
            <a:r>
              <a:rPr lang="en-US" sz="3200" dirty="0">
                <a:sym typeface="Symbol"/>
              </a:rPr>
              <a:t>= 20 – 11.6 = 8.4 cm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 solution has to be found by selecting the effective rainfall period iteratively. 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Assume that the full length of the storm period, i.e. 8 hours is the effective rainfall period. </a:t>
            </a: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Solution :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Therefore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>
                <a:sym typeface="Symbol"/>
              </a:rPr>
              <a:t> Index = 8.4/8 = 1.05 cm/h</a:t>
            </a:r>
          </a:p>
          <a:p>
            <a:endParaRPr lang="en-US" sz="3200" dirty="0"/>
          </a:p>
          <a:p>
            <a:r>
              <a:rPr lang="en-US" sz="3200" dirty="0"/>
              <a:t>However, this value of </a:t>
            </a:r>
            <a:r>
              <a:rPr lang="en-US" sz="3200" dirty="0">
                <a:sym typeface="Symbol"/>
              </a:rPr>
              <a:t> Index is more than the rainfall recorded during the first and the eighth hour respectively, which is not possible. 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Therefore, by assuming again that the effective rainfall period is 6 hours, we eliminate the chance for occurrence of any excess rainfall during the first and eighth hour respectively. Then  for the 6-hour effective time period, the infiltration loss is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= 20 – 0.8 – 1.0 – 11.6 = 6.6 cm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Therefore,  index = 6.6/6 = 1.1 cm/h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This value of  is not more than any of the values of precipitation from the second to the seventh hour of the storm, and is, therefore, acceptable.  </a:t>
            </a:r>
          </a:p>
          <a:p>
            <a:endParaRPr lang="en-US" sz="3200" dirty="0">
              <a:sym typeface="Symbol"/>
            </a:endParaRPr>
          </a:p>
          <a:p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828800" y="58674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2200" y="5562600"/>
            <a:ext cx="53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5105400"/>
            <a:ext cx="533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4419600"/>
            <a:ext cx="533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400" y="4800600"/>
            <a:ext cx="533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4953000"/>
            <a:ext cx="533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5638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62600" y="60198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6248400"/>
            <a:ext cx="47244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57200" y="4876800"/>
            <a:ext cx="2743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5715000"/>
            <a:ext cx="4724400" cy="158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172200" y="59436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-146566" y="4572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ym typeface="Symbol"/>
              </a:rPr>
              <a:t>Rainfall intensity (cm/h)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/>
              <a:t>Infiltration Capacity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maximum rate at which the soil in an given condition is capable of absorbing water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990600"/>
          <a:ext cx="1847850" cy="234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90440" imgH="241200" progId="Equation.3">
                  <p:embed/>
                </p:oleObj>
              </mc:Choice>
              <mc:Fallback>
                <p:oleObj name="Equation" r:id="rId3" imgW="190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90600"/>
                        <a:ext cx="1847850" cy="2340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/>
              <a:t>Infiltration often begins at a high rate (20 to 25 cm/hr) and decreases to a fairly steady state rate </a:t>
            </a:r>
          </a:p>
          <a:p>
            <a:endParaRPr lang="en-US" sz="3200" dirty="0"/>
          </a:p>
          <a:p>
            <a:r>
              <a:rPr lang="en-US" sz="3200" dirty="0"/>
              <a:t>           as rain continues, called the ultimate              </a:t>
            </a:r>
          </a:p>
          <a:p>
            <a:endParaRPr lang="en-US" sz="3200" dirty="0"/>
          </a:p>
          <a:p>
            <a:r>
              <a:rPr lang="en-US" sz="3200" dirty="0"/>
              <a:t>(= 1.25 to 2.0 cm/hr).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543800" y="2871788"/>
          <a:ext cx="11430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190440" imgH="241200" progId="Equation.KSEE3">
                  <p:embed/>
                </p:oleObj>
              </mc:Choice>
              <mc:Fallback>
                <p:oleObj name="Equation" r:id="rId3" imgW="190440" imgH="241200" progId="Equation.KSEE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871788"/>
                        <a:ext cx="11430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2971800"/>
          <a:ext cx="990600" cy="84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164880" imgH="228600" progId="Equation.KSEE3">
                  <p:embed/>
                </p:oleObj>
              </mc:Choice>
              <mc:Fallback>
                <p:oleObj name="Equation" r:id="rId5" imgW="164880" imgH="228600" progId="Equation.KSEE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990600" cy="849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58990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infiltration rate f at any time t is give by Horton’s equation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24000" y="2667000"/>
          <a:ext cx="6096000" cy="115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1269720" imgH="241200" progId="Equation.KSEE3">
                  <p:embed/>
                </p:oleObj>
              </mc:Choice>
              <mc:Fallback>
                <p:oleObj name="Equation" r:id="rId3" imgW="1269720" imgH="241200" progId="Equation.KSEE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6096000" cy="1158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>
            <a:off x="7429500" y="2628900"/>
            <a:ext cx="381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600" y="4648200"/>
            <a:ext cx="2895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Initial rate of infiltration capacity</a:t>
            </a:r>
          </a:p>
        </p:txBody>
      </p:sp>
      <p:cxnSp>
        <p:nvCxnSpPr>
          <p:cNvPr id="14" name="Straight Arrow Connector 13"/>
          <p:cNvCxnSpPr>
            <a:stCxn id="16" idx="0"/>
          </p:cNvCxnSpPr>
          <p:nvPr/>
        </p:nvCxnSpPr>
        <p:spPr>
          <a:xfrm rot="5400000" flipH="1" flipV="1">
            <a:off x="1695450" y="4438650"/>
            <a:ext cx="1981200" cy="419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5638800"/>
            <a:ext cx="3429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Final constant rate of infiltration at saturation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6934200" y="3429000"/>
            <a:ext cx="914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3810000"/>
            <a:ext cx="2895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Constant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48400" y="2133600"/>
            <a:ext cx="2895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ysClr val="windowText" lastClr="000000"/>
                </a:solidFill>
              </a:rPr>
              <a:t>Time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648200" y="3581399"/>
            <a:ext cx="0" cy="1066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29000" y="1371600"/>
          <a:ext cx="223818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711000" imgH="431640" progId="Equation.KSEE3">
                  <p:embed/>
                </p:oleObj>
              </mc:Choice>
              <mc:Fallback>
                <p:oleObj name="Equation" r:id="rId3" imgW="711000" imgH="431640" progId="Equation.KSEE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2238188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5400000" flipH="1" flipV="1">
            <a:off x="2133600" y="2819400"/>
            <a:ext cx="1828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4343400"/>
            <a:ext cx="3962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ysClr val="windowText" lastClr="000000"/>
                </a:solidFill>
              </a:rPr>
              <a:t>Shaded area in Figure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06509EE-2581-4D54-8BE7-6AE8F429C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895600"/>
            <a:ext cx="42166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821836-C3C9-4962-9583-3B6DCB3CD842}"/>
              </a:ext>
            </a:extLst>
          </p:cNvPr>
          <p:cNvCxnSpPr>
            <a:cxnSpLocks/>
          </p:cNvCxnSpPr>
          <p:nvPr/>
        </p:nvCxnSpPr>
        <p:spPr>
          <a:xfrm>
            <a:off x="4114799" y="4442738"/>
            <a:ext cx="12192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 infiltration depends upon 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The intensity and duration of rainfall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Weather (Temperature)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Soil characteristics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Vegetal cover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Land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Initial soil content (initial wetness)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Trapped air and depth of the ground water table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Methods of determining infiltration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/>
              <a:t>Infiltrometers</a:t>
            </a:r>
            <a:r>
              <a:rPr lang="en-US" sz="3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Observation in pits and ponds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Placing a catch basin below a laboratory sample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Artificial rain simulators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Hydrograph analysis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/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1046</Words>
  <Application>Microsoft Office PowerPoint</Application>
  <PresentationFormat>On-screen Show (4:3)</PresentationFormat>
  <Paragraphs>182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Office Theme</vt:lpstr>
      <vt:lpstr>Equation</vt:lpstr>
      <vt:lpstr>Infiltration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Horton equation is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Infiltration</dc:title>
  <dc:creator>Alaa</dc:creator>
  <cp:lastModifiedBy>Alaa</cp:lastModifiedBy>
  <cp:revision>20</cp:revision>
  <dcterms:created xsi:type="dcterms:W3CDTF">2012-12-11T09:09:30Z</dcterms:created>
  <dcterms:modified xsi:type="dcterms:W3CDTF">2017-10-25T12:30:13Z</dcterms:modified>
</cp:coreProperties>
</file>